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B1AF20-A028-486E-A709-FEB2B97D41CF}">
  <a:tblStyle styleId="{A0B1AF20-A028-486E-A709-FEB2B97D41C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504"/>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slide" Target="slides/slide16.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24" Type="http://schemas.openxmlformats.org/officeDocument/2006/relationships/slide" Target="slides/slide18.xml"/><Relationship Id="rId12" Type="http://schemas.openxmlformats.org/officeDocument/2006/relationships/slide" Target="slides/slide6.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759bb8f8a_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759bb8f8a_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b759bb8f8a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b759bb8f8a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759bb8f8a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759bb8f8a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b705bfb80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b705bfb80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759bb8f8a_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759bb8f8a_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af8597325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af8597325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759bb8f8a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759bb8f8a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759bb8f8a_9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759bb8f8a_9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b2446f028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b2446f028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b2446f02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b2446f02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b2446f028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b2446f028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b2446f028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b2446f028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2446f028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2446f028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b759bb8f8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b759bb8f8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759bb8f8a_1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759bb8f8a_1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759bb8f8a_1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759bb8f8a_1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b759bb8f8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b759bb8f8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en.wikipedia.org/wiki/Combat_sport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Fighter Analysis</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Match Winners</a:t>
            </a:r>
            <a:endParaRPr/>
          </a:p>
        </p:txBody>
      </p:sp>
      <p:pic>
        <p:nvPicPr>
          <p:cNvPr id="56" name="Google Shape;56;p13"/>
          <p:cNvPicPr preferRelativeResize="0"/>
          <p:nvPr/>
        </p:nvPicPr>
        <p:blipFill>
          <a:blip r:embed="rId3">
            <a:alphaModFix/>
          </a:blip>
          <a:stretch>
            <a:fillRect/>
          </a:stretch>
        </p:blipFill>
        <p:spPr>
          <a:xfrm>
            <a:off x="2616400" y="504475"/>
            <a:ext cx="3638550" cy="125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Postgres (SQL)</a:t>
            </a:r>
            <a:endParaRPr/>
          </a:p>
        </p:txBody>
      </p:sp>
      <p:sp>
        <p:nvSpPr>
          <p:cNvPr id="117" name="Google Shape;117;p22"/>
          <p:cNvSpPr txBox="1"/>
          <p:nvPr>
            <p:ph idx="1" type="body"/>
          </p:nvPr>
        </p:nvSpPr>
        <p:spPr>
          <a:xfrm>
            <a:off x="311700" y="1239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 Created a UFC Database in SQL and connected it with our Notebook in order to use a modified database. I joined two tables (</a:t>
            </a:r>
            <a:r>
              <a:rPr lang="en"/>
              <a:t>UFC Dataset and Mastertable_Text) and created a final joined table. With that table i made two data outputs. One to show our audience the fighter and their respective countries weight class height and more. The other data i made is to show the wins and losses.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Fighter totals</a:t>
            </a:r>
            <a:endParaRPr/>
          </a:p>
        </p:txBody>
      </p:sp>
      <p:sp>
        <p:nvSpPr>
          <p:cNvPr id="123" name="Google Shape;123;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 name="Google Shape;124;p23"/>
          <p:cNvPicPr preferRelativeResize="0"/>
          <p:nvPr/>
        </p:nvPicPr>
        <p:blipFill>
          <a:blip r:embed="rId3">
            <a:alphaModFix/>
          </a:blip>
          <a:stretch>
            <a:fillRect/>
          </a:stretch>
        </p:blipFill>
        <p:spPr>
          <a:xfrm>
            <a:off x="92900" y="1152475"/>
            <a:ext cx="8958199" cy="3991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Fighter Wins and Losses</a:t>
            </a:r>
            <a:endParaRPr/>
          </a:p>
        </p:txBody>
      </p:sp>
      <p:sp>
        <p:nvSpPr>
          <p:cNvPr id="130" name="Google Shape;130;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4"/>
          <p:cNvPicPr preferRelativeResize="0"/>
          <p:nvPr/>
        </p:nvPicPr>
        <p:blipFill>
          <a:blip r:embed="rId3">
            <a:alphaModFix/>
          </a:blip>
          <a:stretch>
            <a:fillRect/>
          </a:stretch>
        </p:blipFill>
        <p:spPr>
          <a:xfrm>
            <a:off x="311700" y="1152475"/>
            <a:ext cx="6430550"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5"/>
          <p:cNvSpPr txBox="1"/>
          <p:nvPr>
            <p:ph type="title"/>
          </p:nvPr>
        </p:nvSpPr>
        <p:spPr>
          <a:xfrm>
            <a:off x="269250" y="49525"/>
            <a:ext cx="8520600" cy="6285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Dashboard / Visualization</a:t>
            </a:r>
            <a:endParaRPr/>
          </a:p>
        </p:txBody>
      </p:sp>
      <p:pic>
        <p:nvPicPr>
          <p:cNvPr id="137" name="Google Shape;137;p25"/>
          <p:cNvPicPr preferRelativeResize="0"/>
          <p:nvPr/>
        </p:nvPicPr>
        <p:blipFill>
          <a:blip r:embed="rId3">
            <a:alphaModFix/>
          </a:blip>
          <a:stretch>
            <a:fillRect/>
          </a:stretch>
        </p:blipFill>
        <p:spPr>
          <a:xfrm>
            <a:off x="148575" y="2320600"/>
            <a:ext cx="8922000" cy="2709400"/>
          </a:xfrm>
          <a:prstGeom prst="rect">
            <a:avLst/>
          </a:prstGeom>
          <a:noFill/>
          <a:ln>
            <a:noFill/>
          </a:ln>
        </p:spPr>
      </p:pic>
      <p:sp>
        <p:nvSpPr>
          <p:cNvPr id="138" name="Google Shape;138;p25"/>
          <p:cNvSpPr txBox="1"/>
          <p:nvPr/>
        </p:nvSpPr>
        <p:spPr>
          <a:xfrm>
            <a:off x="148575" y="509400"/>
            <a:ext cx="89220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KO/TKO </a:t>
            </a:r>
            <a:r>
              <a:rPr b="1" lang="en">
                <a:latin typeface="Georgia"/>
                <a:ea typeface="Georgia"/>
                <a:cs typeface="Georgia"/>
                <a:sym typeface="Georgia"/>
              </a:rPr>
              <a:t>- </a:t>
            </a:r>
            <a:r>
              <a:rPr lang="en">
                <a:solidFill>
                  <a:schemeClr val="dk1"/>
                </a:solidFill>
                <a:highlight>
                  <a:srgbClr val="FFFFFF"/>
                </a:highlight>
                <a:latin typeface="Georgia"/>
                <a:ea typeface="Georgia"/>
                <a:cs typeface="Georgia"/>
                <a:sym typeface="Georgia"/>
              </a:rPr>
              <a:t>Knockout / Technical Knockout</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DQ -  </a:t>
            </a:r>
            <a:r>
              <a:rPr lang="en">
                <a:solidFill>
                  <a:srgbClr val="202124"/>
                </a:solidFill>
                <a:highlight>
                  <a:srgbClr val="FFFFFF"/>
                </a:highlight>
                <a:latin typeface="Georgia"/>
                <a:ea typeface="Georgia"/>
                <a:cs typeface="Georgia"/>
                <a:sym typeface="Georgia"/>
              </a:rPr>
              <a:t>Disqualified </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M-DEC -  </a:t>
            </a:r>
            <a:r>
              <a:rPr lang="en">
                <a:solidFill>
                  <a:schemeClr val="dk1"/>
                </a:solidFill>
                <a:latin typeface="Georgia"/>
                <a:ea typeface="Georgia"/>
                <a:cs typeface="Georgia"/>
                <a:sym typeface="Georgia"/>
              </a:rPr>
              <a:t>Majority decision</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Overturned </a:t>
            </a:r>
            <a:r>
              <a:rPr lang="en">
                <a:solidFill>
                  <a:schemeClr val="dk1"/>
                </a:solidFill>
                <a:highlight>
                  <a:srgbClr val="FFFFFF"/>
                </a:highlight>
                <a:latin typeface="Georgia"/>
                <a:ea typeface="Georgia"/>
                <a:cs typeface="Georgia"/>
                <a:sym typeface="Georgia"/>
              </a:rPr>
              <a:t>- Result of a fight can be overturned by the athletic commission</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Null </a:t>
            </a:r>
            <a:r>
              <a:rPr lang="en">
                <a:solidFill>
                  <a:schemeClr val="dk1"/>
                </a:solidFill>
                <a:highlight>
                  <a:srgbClr val="FFFFFF"/>
                </a:highlight>
                <a:latin typeface="Georgia"/>
                <a:ea typeface="Georgia"/>
                <a:cs typeface="Georgia"/>
                <a:sym typeface="Georgia"/>
              </a:rPr>
              <a:t>- No cotest </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S-DEC </a:t>
            </a:r>
            <a:r>
              <a:rPr lang="en">
                <a:solidFill>
                  <a:schemeClr val="dk1"/>
                </a:solidFill>
                <a:highlight>
                  <a:srgbClr val="FFFFFF"/>
                </a:highlight>
                <a:latin typeface="Georgia"/>
                <a:ea typeface="Georgia"/>
                <a:cs typeface="Georgia"/>
                <a:sym typeface="Georgia"/>
              </a:rPr>
              <a:t>- Split Decision</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SUB </a:t>
            </a:r>
            <a:r>
              <a:rPr lang="en">
                <a:solidFill>
                  <a:schemeClr val="dk1"/>
                </a:solidFill>
                <a:highlight>
                  <a:srgbClr val="FFFFFF"/>
                </a:highlight>
                <a:latin typeface="Georgia"/>
                <a:ea typeface="Georgia"/>
                <a:cs typeface="Georgia"/>
                <a:sym typeface="Georgia"/>
              </a:rPr>
              <a:t>- </a:t>
            </a:r>
            <a:r>
              <a:rPr lang="en">
                <a:solidFill>
                  <a:srgbClr val="202122"/>
                </a:solidFill>
                <a:highlight>
                  <a:srgbClr val="FFFFFF"/>
                </a:highlight>
                <a:latin typeface="Georgia"/>
                <a:ea typeface="Georgia"/>
                <a:cs typeface="Georgia"/>
                <a:sym typeface="Georgia"/>
              </a:rPr>
              <a:t>A submission is a </a:t>
            </a:r>
            <a:r>
              <a:rPr lang="en">
                <a:solidFill>
                  <a:srgbClr val="0B0080"/>
                </a:solidFill>
                <a:highlight>
                  <a:srgbClr val="FFFFFF"/>
                </a:highlight>
                <a:uFill>
                  <a:noFill/>
                </a:uFill>
                <a:latin typeface="Georgia"/>
                <a:ea typeface="Georgia"/>
                <a:cs typeface="Georgia"/>
                <a:sym typeface="Georgia"/>
                <a:hlinkClick r:id="rId4">
                  <a:extLst>
                    <a:ext uri="{A12FA001-AC4F-418D-AE19-62706E023703}">
                      <ahyp:hlinkClr val="tx"/>
                    </a:ext>
                  </a:extLst>
                </a:hlinkClick>
              </a:rPr>
              <a:t>combat sports</a:t>
            </a:r>
            <a:r>
              <a:rPr lang="en">
                <a:solidFill>
                  <a:srgbClr val="202122"/>
                </a:solidFill>
                <a:highlight>
                  <a:srgbClr val="FFFFFF"/>
                </a:highlight>
                <a:latin typeface="Georgia"/>
                <a:ea typeface="Georgia"/>
                <a:cs typeface="Georgia"/>
                <a:sym typeface="Georgia"/>
              </a:rPr>
              <a:t> term for yielding to the opponent</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rPr b="1" lang="en">
                <a:solidFill>
                  <a:schemeClr val="dk1"/>
                </a:solidFill>
                <a:highlight>
                  <a:srgbClr val="FFFFFF"/>
                </a:highlight>
                <a:latin typeface="Georgia"/>
                <a:ea typeface="Georgia"/>
                <a:cs typeface="Georgia"/>
                <a:sym typeface="Georgia"/>
              </a:rPr>
              <a:t>U-DEC </a:t>
            </a:r>
            <a:r>
              <a:rPr lang="en">
                <a:solidFill>
                  <a:schemeClr val="dk1"/>
                </a:solidFill>
                <a:highlight>
                  <a:srgbClr val="FFFFFF"/>
                </a:highlight>
                <a:latin typeface="Georgia"/>
                <a:ea typeface="Georgia"/>
                <a:cs typeface="Georgia"/>
                <a:sym typeface="Georgia"/>
              </a:rPr>
              <a:t>- Unanimous Decision</a:t>
            </a:r>
            <a:endParaRPr>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2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4294967295" type="title"/>
          </p:nvPr>
        </p:nvSpPr>
        <p:spPr>
          <a:xfrm>
            <a:off x="311700" y="147875"/>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Dashboard / Visualization</a:t>
            </a:r>
            <a:endParaRPr/>
          </a:p>
        </p:txBody>
      </p:sp>
      <p:pic>
        <p:nvPicPr>
          <p:cNvPr id="144" name="Google Shape;144;p26"/>
          <p:cNvPicPr preferRelativeResize="0"/>
          <p:nvPr/>
        </p:nvPicPr>
        <p:blipFill>
          <a:blip r:embed="rId3">
            <a:alphaModFix/>
          </a:blip>
          <a:stretch>
            <a:fillRect/>
          </a:stretch>
        </p:blipFill>
        <p:spPr>
          <a:xfrm>
            <a:off x="152400" y="872975"/>
            <a:ext cx="4565159" cy="4118125"/>
          </a:xfrm>
          <a:prstGeom prst="rect">
            <a:avLst/>
          </a:prstGeom>
          <a:noFill/>
          <a:ln>
            <a:noFill/>
          </a:ln>
        </p:spPr>
      </p:pic>
      <p:pic>
        <p:nvPicPr>
          <p:cNvPr id="145" name="Google Shape;145;p26"/>
          <p:cNvPicPr preferRelativeResize="0"/>
          <p:nvPr/>
        </p:nvPicPr>
        <p:blipFill>
          <a:blip r:embed="rId4">
            <a:alphaModFix/>
          </a:blip>
          <a:stretch>
            <a:fillRect/>
          </a:stretch>
        </p:blipFill>
        <p:spPr>
          <a:xfrm>
            <a:off x="4855800" y="906449"/>
            <a:ext cx="4121651" cy="3699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152400" y="70050"/>
            <a:ext cx="8520600" cy="5727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Dashboard / Visualization</a:t>
            </a:r>
            <a:endParaRPr/>
          </a:p>
        </p:txBody>
      </p:sp>
      <p:pic>
        <p:nvPicPr>
          <p:cNvPr id="151" name="Google Shape;151;p27"/>
          <p:cNvPicPr preferRelativeResize="0"/>
          <p:nvPr/>
        </p:nvPicPr>
        <p:blipFill>
          <a:blip r:embed="rId3">
            <a:alphaModFix/>
          </a:blip>
          <a:stretch>
            <a:fillRect/>
          </a:stretch>
        </p:blipFill>
        <p:spPr>
          <a:xfrm>
            <a:off x="152400" y="816375"/>
            <a:ext cx="8839201" cy="41047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8"/>
          <p:cNvPicPr preferRelativeResize="0"/>
          <p:nvPr/>
        </p:nvPicPr>
        <p:blipFill>
          <a:blip r:embed="rId3">
            <a:alphaModFix/>
          </a:blip>
          <a:stretch>
            <a:fillRect/>
          </a:stretch>
        </p:blipFill>
        <p:spPr>
          <a:xfrm>
            <a:off x="341600" y="539575"/>
            <a:ext cx="5275925" cy="4519025"/>
          </a:xfrm>
          <a:prstGeom prst="rect">
            <a:avLst/>
          </a:prstGeom>
          <a:noFill/>
          <a:ln>
            <a:noFill/>
          </a:ln>
        </p:spPr>
      </p:pic>
      <p:sp>
        <p:nvSpPr>
          <p:cNvPr id="157" name="Google Shape;157;p28"/>
          <p:cNvSpPr txBox="1"/>
          <p:nvPr>
            <p:ph type="title"/>
          </p:nvPr>
        </p:nvSpPr>
        <p:spPr>
          <a:xfrm>
            <a:off x="311700" y="56600"/>
            <a:ext cx="8520600" cy="6639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Dashboard / Visualization</a:t>
            </a:r>
            <a:endParaRPr/>
          </a:p>
        </p:txBody>
      </p:sp>
      <p:pic>
        <p:nvPicPr>
          <p:cNvPr id="158" name="Google Shape;158;p28"/>
          <p:cNvPicPr preferRelativeResize="0"/>
          <p:nvPr/>
        </p:nvPicPr>
        <p:blipFill>
          <a:blip r:embed="rId4">
            <a:alphaModFix/>
          </a:blip>
          <a:stretch>
            <a:fillRect/>
          </a:stretch>
        </p:blipFill>
        <p:spPr>
          <a:xfrm>
            <a:off x="5794400" y="948413"/>
            <a:ext cx="3221675" cy="37013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56600"/>
            <a:ext cx="8520600" cy="663900"/>
          </a:xfrm>
          <a:prstGeom prst="rect">
            <a:avLst/>
          </a:prstGeom>
        </p:spPr>
        <p:txBody>
          <a:bodyPr anchorCtr="0" anchor="t" bIns="91425" lIns="91425" spcFirstLastPara="1" rIns="91425" wrap="square" tIns="91425">
            <a:noAutofit/>
          </a:bodyPr>
          <a:lstStyle/>
          <a:p>
            <a:pPr indent="457200" lvl="0" marL="1828800" rtl="0" algn="l">
              <a:spcBef>
                <a:spcPts val="0"/>
              </a:spcBef>
              <a:spcAft>
                <a:spcPts val="0"/>
              </a:spcAft>
              <a:buNone/>
            </a:pPr>
            <a:r>
              <a:rPr lang="en"/>
              <a:t>Dashboard / Visualization</a:t>
            </a:r>
            <a:endParaRPr/>
          </a:p>
        </p:txBody>
      </p:sp>
      <p:pic>
        <p:nvPicPr>
          <p:cNvPr id="164" name="Google Shape;164;p29"/>
          <p:cNvPicPr preferRelativeResize="0"/>
          <p:nvPr/>
        </p:nvPicPr>
        <p:blipFill>
          <a:blip r:embed="rId3">
            <a:alphaModFix amt="7000"/>
          </a:blip>
          <a:stretch>
            <a:fillRect/>
          </a:stretch>
        </p:blipFill>
        <p:spPr>
          <a:xfrm>
            <a:off x="0" y="0"/>
            <a:ext cx="9144000" cy="5143499"/>
          </a:xfrm>
          <a:prstGeom prst="rect">
            <a:avLst/>
          </a:prstGeom>
          <a:noFill/>
          <a:ln>
            <a:noFill/>
          </a:ln>
        </p:spPr>
      </p:pic>
      <p:pic>
        <p:nvPicPr>
          <p:cNvPr id="165" name="Google Shape;165;p29"/>
          <p:cNvPicPr preferRelativeResize="0"/>
          <p:nvPr/>
        </p:nvPicPr>
        <p:blipFill>
          <a:blip r:embed="rId4">
            <a:alphaModFix amt="48000"/>
          </a:blip>
          <a:stretch>
            <a:fillRect/>
          </a:stretch>
        </p:blipFill>
        <p:spPr>
          <a:xfrm>
            <a:off x="35375" y="1024125"/>
            <a:ext cx="9000826" cy="3666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171" name="Google Shape;171;p30"/>
          <p:cNvSpPr txBox="1"/>
          <p:nvPr>
            <p:ph idx="1" type="body"/>
          </p:nvPr>
        </p:nvSpPr>
        <p:spPr>
          <a:xfrm>
            <a:off x="162975" y="865325"/>
            <a:ext cx="8520600" cy="34164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rgbClr val="000000"/>
              </a:buClr>
              <a:buSzPts val="1400"/>
              <a:buChar char="●"/>
            </a:pPr>
            <a:r>
              <a:rPr lang="en" sz="1400">
                <a:solidFill>
                  <a:srgbClr val="000000"/>
                </a:solidFill>
              </a:rPr>
              <a:t>We created the foundation for our UFC fighter analysis project by defining roles that play to our individual strengths and establishing the communication structure. We preprocessed our data for easier encoding and modeling.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We performed an exploratory analysis to establish a baseline accuracy score, created a database and used a linear regression to fine tune our model’s accuracy.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While we were able to remove the noise and improve the model’s precision, we didn’t have enough data to explain the variance so we used our dashboard to visualize interesting observations from the dataset such as countries with the most winning fighters, winning stances and winning finishes.  </a:t>
            </a:r>
            <a:endParaRPr sz="1400">
              <a:solidFill>
                <a:srgbClr val="000000"/>
              </a:solidFill>
            </a:endParaRPr>
          </a:p>
          <a:p>
            <a:pPr indent="0" lvl="0" marL="0" rtl="0" algn="l">
              <a:spcBef>
                <a:spcPts val="1200"/>
              </a:spcBef>
              <a:spcAft>
                <a:spcPts val="0"/>
              </a:spcAft>
              <a:buNone/>
            </a:pPr>
            <a:r>
              <a:t/>
            </a:r>
            <a:endParaRPr sz="1400">
              <a:solidFill>
                <a:srgbClr val="000000"/>
              </a:solidFill>
            </a:endParaRPr>
          </a:p>
          <a:p>
            <a:pPr indent="0" lvl="0" marL="0" rtl="0" algn="l">
              <a:lnSpc>
                <a:spcPct val="100000"/>
              </a:lnSpc>
              <a:spcBef>
                <a:spcPts val="1200"/>
              </a:spcBef>
              <a:spcAft>
                <a:spcPts val="0"/>
              </a:spcAft>
              <a:buNone/>
            </a:pPr>
            <a:r>
              <a:t/>
            </a:r>
            <a:endParaRPr sz="1400">
              <a:solidFill>
                <a:srgbClr val="000000"/>
              </a:solidFill>
            </a:endParaRPr>
          </a:p>
          <a:p>
            <a:pPr indent="0" lvl="0" marL="0" rtl="0" algn="l">
              <a:lnSpc>
                <a:spcPct val="100000"/>
              </a:lnSpc>
              <a:spcBef>
                <a:spcPts val="1200"/>
              </a:spcBef>
              <a:spcAft>
                <a:spcPts val="0"/>
              </a:spcAft>
              <a:buNone/>
            </a:pPr>
            <a:r>
              <a:t/>
            </a:r>
            <a:endParaRPr sz="1400">
              <a:solidFill>
                <a:srgbClr val="000000"/>
              </a:solidFill>
            </a:endParaRPr>
          </a:p>
          <a:p>
            <a:pPr indent="0" lvl="0" marL="0" rtl="0" algn="l">
              <a:spcBef>
                <a:spcPts val="1200"/>
              </a:spcBef>
              <a:spcAft>
                <a:spcPts val="1600"/>
              </a:spcAft>
              <a:buNone/>
            </a:pPr>
            <a:r>
              <a:t/>
            </a:r>
            <a:endParaRPr/>
          </a:p>
        </p:txBody>
      </p:sp>
      <p:pic>
        <p:nvPicPr>
          <p:cNvPr id="172" name="Google Shape;172;p30"/>
          <p:cNvPicPr preferRelativeResize="0"/>
          <p:nvPr/>
        </p:nvPicPr>
        <p:blipFill>
          <a:blip r:embed="rId3">
            <a:alphaModFix/>
          </a:blip>
          <a:stretch>
            <a:fillRect/>
          </a:stretch>
        </p:blipFill>
        <p:spPr>
          <a:xfrm>
            <a:off x="6063176" y="3145775"/>
            <a:ext cx="2817600" cy="1926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of Project</a:t>
            </a:r>
            <a:endParaRPr/>
          </a:p>
        </p:txBody>
      </p:sp>
      <p:sp>
        <p:nvSpPr>
          <p:cNvPr id="62" name="Google Shape;62;p14"/>
          <p:cNvSpPr txBox="1"/>
          <p:nvPr>
            <p:ph idx="1" type="body"/>
          </p:nvPr>
        </p:nvSpPr>
        <p:spPr>
          <a:xfrm>
            <a:off x="311700" y="1155250"/>
            <a:ext cx="85206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t>Our group members are UFC and MMA fans and would like to use the skills we learned in the course to examine fighting techniques to determine which have the most effect the win in a match. </a:t>
            </a:r>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pic>
        <p:nvPicPr>
          <p:cNvPr id="63" name="Google Shape;63;p14"/>
          <p:cNvPicPr preferRelativeResize="0"/>
          <p:nvPr/>
        </p:nvPicPr>
        <p:blipFill>
          <a:blip r:embed="rId3">
            <a:alphaModFix/>
          </a:blip>
          <a:stretch>
            <a:fillRect/>
          </a:stretch>
        </p:blipFill>
        <p:spPr>
          <a:xfrm>
            <a:off x="2812050" y="2421975"/>
            <a:ext cx="3713523" cy="24718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idx="1" type="body"/>
          </p:nvPr>
        </p:nvSpPr>
        <p:spPr>
          <a:xfrm>
            <a:off x="0" y="447400"/>
            <a:ext cx="6073200" cy="3416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Mixed martial arts (MMA) is a full-contact combat sport based on striking, grappling and ground fighting, incorporating techniques from various combat sports and martial arts from around the world.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69" name="Google Shape;69;p15"/>
          <p:cNvPicPr preferRelativeResize="0"/>
          <p:nvPr/>
        </p:nvPicPr>
        <p:blipFill rotWithShape="1">
          <a:blip r:embed="rId3">
            <a:alphaModFix/>
          </a:blip>
          <a:srcRect b="0" l="31365" r="0" t="0"/>
          <a:stretch/>
        </p:blipFill>
        <p:spPr>
          <a:xfrm>
            <a:off x="6258950" y="806075"/>
            <a:ext cx="2733549" cy="2986949"/>
          </a:xfrm>
          <a:prstGeom prst="rect">
            <a:avLst/>
          </a:prstGeom>
          <a:noFill/>
          <a:ln cap="flat" cmpd="sng" w="9525">
            <a:solidFill>
              <a:schemeClr val="dk1"/>
            </a:solidFill>
            <a:prstDash val="solid"/>
            <a:round/>
            <a:headEnd len="sm" w="sm" type="none"/>
            <a:tailEnd len="sm" w="sm" type="none"/>
          </a:ln>
        </p:spPr>
      </p:pic>
      <p:sp>
        <p:nvSpPr>
          <p:cNvPr id="70" name="Google Shape;70;p15"/>
          <p:cNvSpPr txBox="1"/>
          <p:nvPr/>
        </p:nvSpPr>
        <p:spPr>
          <a:xfrm>
            <a:off x="0" y="2114550"/>
            <a:ext cx="6258900" cy="29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800">
                <a:solidFill>
                  <a:schemeClr val="dk2"/>
                </a:solidFill>
              </a:rPr>
              <a:t>Ultimate Fighting Championship (UFC) is a Las Vegas based promotion company that has revolutionized the fighting business since 1993. UFC features some of the highest-level fighters in the sport on its roster and produces events worldwide that showcase twelve weight divisions (eight men's divisions and four women's divisions).  As of 2020, the UFC has held over 500 events and grown into a globally popular multi-billion-dollar enterprise.</a:t>
            </a:r>
            <a:endParaRPr sz="1800">
              <a:solidFill>
                <a:schemeClr val="dk2"/>
              </a:solidFill>
            </a:endParaRPr>
          </a:p>
          <a:p>
            <a:pPr indent="0" lvl="0" marL="0" rtl="0" algn="l">
              <a:spcBef>
                <a:spcPts val="12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1000"/>
                                        <p:tgtEl>
                                          <p:spTgt spid="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of Analysis</a:t>
            </a:r>
            <a:endParaRPr/>
          </a:p>
        </p:txBody>
      </p:sp>
      <p:sp>
        <p:nvSpPr>
          <p:cNvPr id="76" name="Google Shape;76;p16"/>
          <p:cNvSpPr txBox="1"/>
          <p:nvPr>
            <p:ph idx="1" type="body"/>
          </p:nvPr>
        </p:nvSpPr>
        <p:spPr>
          <a:xfrm>
            <a:off x="311700" y="1152475"/>
            <a:ext cx="8520600" cy="354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Using a Kaggle dataset containing various attributes of UFC fighter stats, fighting techniques and body metrics, we will predict winning fighters with machine learning.  </a:t>
            </a:r>
            <a:endParaRPr/>
          </a:p>
          <a:p>
            <a:pPr indent="0" lvl="0" marL="0" rtl="0" algn="l">
              <a:spcBef>
                <a:spcPts val="1200"/>
              </a:spcBef>
              <a:spcAft>
                <a:spcPts val="0"/>
              </a:spcAft>
              <a:buNone/>
            </a:pPr>
            <a:r>
              <a:rPr lang="en"/>
              <a:t>O</a:t>
            </a:r>
            <a:r>
              <a:rPr lang="en"/>
              <a:t>ur CSV file is small (23 columns and 8.990 rows) but complete as it contains roughly every match under the UFC umbrella.  </a:t>
            </a:r>
            <a:endParaRPr/>
          </a:p>
          <a:p>
            <a:pPr indent="-342900" lvl="0" marL="457200" rtl="0" algn="l">
              <a:spcBef>
                <a:spcPts val="1200"/>
              </a:spcBef>
              <a:spcAft>
                <a:spcPts val="0"/>
              </a:spcAft>
              <a:buSzPts val="1800"/>
              <a:buChar char="●"/>
            </a:pPr>
            <a:r>
              <a:rPr lang="en"/>
              <a:t>A Git Hub repository was created for the analysis so everyone in the group can contribute and review information.  </a:t>
            </a:r>
            <a:endParaRPr/>
          </a:p>
          <a:p>
            <a:pPr indent="-342900" lvl="0" marL="457200" rtl="0" algn="l">
              <a:spcBef>
                <a:spcPts val="0"/>
              </a:spcBef>
              <a:spcAft>
                <a:spcPts val="0"/>
              </a:spcAft>
              <a:buSzPts val="1800"/>
              <a:buChar char="●"/>
            </a:pPr>
            <a:r>
              <a:rPr lang="en"/>
              <a:t>The group will meet twice a week during our scheduled class sessions on Zoom to work on the project and use our team Slack channel to communicate during the week. </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Distribution </a:t>
            </a:r>
            <a:endParaRPr/>
          </a:p>
        </p:txBody>
      </p:sp>
      <p:sp>
        <p:nvSpPr>
          <p:cNvPr id="82" name="Google Shape;82;p17"/>
          <p:cNvSpPr txBox="1"/>
          <p:nvPr>
            <p:ph idx="1" type="body"/>
          </p:nvPr>
        </p:nvSpPr>
        <p:spPr>
          <a:xfrm>
            <a:off x="5152450" y="2609275"/>
            <a:ext cx="2514000" cy="2523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1700">
              <a:solidFill>
                <a:schemeClr val="dk1"/>
              </a:solidFill>
            </a:endParaRPr>
          </a:p>
          <a:p>
            <a:pPr indent="0" lvl="0" marL="0" rtl="0" algn="l">
              <a:spcBef>
                <a:spcPts val="1200"/>
              </a:spcBef>
              <a:spcAft>
                <a:spcPts val="1600"/>
              </a:spcAft>
              <a:buNone/>
            </a:pPr>
            <a:r>
              <a:t/>
            </a:r>
            <a:endParaRPr/>
          </a:p>
        </p:txBody>
      </p:sp>
      <p:graphicFrame>
        <p:nvGraphicFramePr>
          <p:cNvPr id="83" name="Google Shape;83;p17"/>
          <p:cNvGraphicFramePr/>
          <p:nvPr/>
        </p:nvGraphicFramePr>
        <p:xfrm>
          <a:off x="681200" y="2291275"/>
          <a:ext cx="3000000" cy="3000000"/>
        </p:xfrm>
        <a:graphic>
          <a:graphicData uri="http://schemas.openxmlformats.org/drawingml/2006/table">
            <a:tbl>
              <a:tblPr>
                <a:noFill/>
                <a:tableStyleId>{A0B1AF20-A028-486E-A709-FEB2B97D41CF}</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t/>
                      </a:r>
                      <a:endParaRPr>
                        <a:solidFill>
                          <a:schemeClr val="dk2"/>
                        </a:solidFill>
                      </a:endParaRPr>
                    </a:p>
                  </a:txBody>
                  <a:tcPr marT="91425" marB="91425" marR="91425" marL="91425"/>
                </a:tc>
                <a:tc>
                  <a:txBody>
                    <a:bodyPr/>
                    <a:lstStyle/>
                    <a:p>
                      <a:pPr indent="0" lvl="0" marL="0" rtl="0" algn="ctr">
                        <a:spcBef>
                          <a:spcPts val="0"/>
                        </a:spcBef>
                        <a:spcAft>
                          <a:spcPts val="0"/>
                        </a:spcAft>
                        <a:buNone/>
                      </a:pPr>
                      <a:r>
                        <a:rPr b="1" lang="en" u="sng">
                          <a:solidFill>
                            <a:schemeClr val="dk2"/>
                          </a:solidFill>
                        </a:rPr>
                        <a:t>Segment </a:t>
                      </a:r>
                      <a:r>
                        <a:rPr b="1" lang="en" u="sng">
                          <a:solidFill>
                            <a:schemeClr val="dk2"/>
                          </a:solidFill>
                        </a:rPr>
                        <a:t>1</a:t>
                      </a:r>
                      <a:endParaRPr b="1" u="sng">
                        <a:solidFill>
                          <a:schemeClr val="dk2"/>
                        </a:solidFill>
                      </a:endParaRPr>
                    </a:p>
                  </a:txBody>
                  <a:tcPr marT="91425" marB="91425" marR="91425" marL="91425"/>
                </a:tc>
                <a:tc>
                  <a:txBody>
                    <a:bodyPr/>
                    <a:lstStyle/>
                    <a:p>
                      <a:pPr indent="0" lvl="0" marL="0" rtl="0" algn="ctr">
                        <a:spcBef>
                          <a:spcPts val="0"/>
                        </a:spcBef>
                        <a:spcAft>
                          <a:spcPts val="0"/>
                        </a:spcAft>
                        <a:buNone/>
                      </a:pPr>
                      <a:r>
                        <a:rPr b="1" lang="en" u="sng">
                          <a:solidFill>
                            <a:schemeClr val="dk2"/>
                          </a:solidFill>
                        </a:rPr>
                        <a:t>Segment </a:t>
                      </a:r>
                      <a:r>
                        <a:rPr b="1" lang="en" u="sng">
                          <a:solidFill>
                            <a:schemeClr val="dk2"/>
                          </a:solidFill>
                        </a:rPr>
                        <a:t> 2</a:t>
                      </a:r>
                      <a:endParaRPr b="1" u="sng">
                        <a:solidFill>
                          <a:schemeClr val="dk2"/>
                        </a:solidFill>
                      </a:endParaRPr>
                    </a:p>
                  </a:txBody>
                  <a:tcPr marT="91425" marB="91425" marR="91425" marL="91425"/>
                </a:tc>
                <a:tc>
                  <a:txBody>
                    <a:bodyPr/>
                    <a:lstStyle/>
                    <a:p>
                      <a:pPr indent="0" lvl="0" marL="0" rtl="0" algn="ctr">
                        <a:spcBef>
                          <a:spcPts val="0"/>
                        </a:spcBef>
                        <a:spcAft>
                          <a:spcPts val="0"/>
                        </a:spcAft>
                        <a:buNone/>
                      </a:pPr>
                      <a:r>
                        <a:rPr b="1" lang="en" u="sng">
                          <a:solidFill>
                            <a:schemeClr val="dk2"/>
                          </a:solidFill>
                        </a:rPr>
                        <a:t>Segment </a:t>
                      </a:r>
                      <a:r>
                        <a:rPr b="1" lang="en" u="sng">
                          <a:solidFill>
                            <a:schemeClr val="dk2"/>
                          </a:solidFill>
                        </a:rPr>
                        <a:t> 3</a:t>
                      </a:r>
                      <a:endParaRPr b="1" u="sng">
                        <a:solidFill>
                          <a:schemeClr val="dk2"/>
                        </a:solidFill>
                      </a:endParaRPr>
                    </a:p>
                  </a:txBody>
                  <a:tcPr marT="91425" marB="91425" marR="91425" marL="91425"/>
                </a:tc>
                <a:tc>
                  <a:txBody>
                    <a:bodyPr/>
                    <a:lstStyle/>
                    <a:p>
                      <a:pPr indent="0" lvl="0" marL="0" rtl="0" algn="ctr">
                        <a:spcBef>
                          <a:spcPts val="0"/>
                        </a:spcBef>
                        <a:spcAft>
                          <a:spcPts val="0"/>
                        </a:spcAft>
                        <a:buNone/>
                      </a:pPr>
                      <a:r>
                        <a:rPr b="1" lang="en" u="sng">
                          <a:solidFill>
                            <a:schemeClr val="dk2"/>
                          </a:solidFill>
                        </a:rPr>
                        <a:t>Segment </a:t>
                      </a:r>
                      <a:r>
                        <a:rPr b="1" lang="en" u="sng">
                          <a:solidFill>
                            <a:schemeClr val="dk2"/>
                          </a:solidFill>
                        </a:rPr>
                        <a:t> 4</a:t>
                      </a:r>
                      <a:endParaRPr b="1" u="sng">
                        <a:solidFill>
                          <a:schemeClr val="dk2"/>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2"/>
                          </a:solidFill>
                        </a:rPr>
                        <a:t>Square</a:t>
                      </a:r>
                      <a:endParaRPr b="1">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Mohammed</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Alexandra</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Mohammed</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Felicia</a:t>
                      </a:r>
                      <a:endParaRPr>
                        <a:solidFill>
                          <a:schemeClr val="dk2"/>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2"/>
                          </a:solidFill>
                        </a:rPr>
                        <a:t>Triangle</a:t>
                      </a:r>
                      <a:endParaRPr b="1">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Alexandra</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Mohammed</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Felicia</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Oybek</a:t>
                      </a:r>
                      <a:endParaRPr>
                        <a:solidFill>
                          <a:schemeClr val="dk2"/>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2"/>
                          </a:solidFill>
                        </a:rPr>
                        <a:t>Circle</a:t>
                      </a:r>
                      <a:endParaRPr b="1">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Oybek</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Oybek</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Oybek</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Alexandra</a:t>
                      </a:r>
                      <a:endParaRPr>
                        <a:solidFill>
                          <a:schemeClr val="dk2"/>
                        </a:solidFill>
                      </a:endParaRPr>
                    </a:p>
                  </a:txBody>
                  <a:tcPr marT="91425" marB="91425" marR="91425" marL="91425"/>
                </a:tc>
              </a:tr>
              <a:tr h="381000">
                <a:tc>
                  <a:txBody>
                    <a:bodyPr/>
                    <a:lstStyle/>
                    <a:p>
                      <a:pPr indent="0" lvl="0" marL="0" rtl="0" algn="l">
                        <a:spcBef>
                          <a:spcPts val="0"/>
                        </a:spcBef>
                        <a:spcAft>
                          <a:spcPts val="0"/>
                        </a:spcAft>
                        <a:buNone/>
                      </a:pPr>
                      <a:r>
                        <a:rPr b="1" lang="en">
                          <a:solidFill>
                            <a:schemeClr val="dk2"/>
                          </a:solidFill>
                        </a:rPr>
                        <a:t>X</a:t>
                      </a:r>
                      <a:endParaRPr b="1">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Felicia </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Felicia</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Alexandra</a:t>
                      </a:r>
                      <a:endParaRPr>
                        <a:solidFill>
                          <a:schemeClr val="dk2"/>
                        </a:solidFill>
                      </a:endParaRPr>
                    </a:p>
                  </a:txBody>
                  <a:tcPr marT="91425" marB="91425" marR="91425" marL="91425"/>
                </a:tc>
                <a:tc>
                  <a:txBody>
                    <a:bodyPr/>
                    <a:lstStyle/>
                    <a:p>
                      <a:pPr indent="0" lvl="0" marL="0" rtl="0" algn="l">
                        <a:spcBef>
                          <a:spcPts val="0"/>
                        </a:spcBef>
                        <a:spcAft>
                          <a:spcPts val="0"/>
                        </a:spcAft>
                        <a:buNone/>
                      </a:pPr>
                      <a:r>
                        <a:rPr lang="en">
                          <a:solidFill>
                            <a:schemeClr val="dk2"/>
                          </a:solidFill>
                        </a:rPr>
                        <a:t>Mohammed</a:t>
                      </a:r>
                      <a:endParaRPr>
                        <a:solidFill>
                          <a:schemeClr val="dk2"/>
                        </a:solidFill>
                      </a:endParaRPr>
                    </a:p>
                  </a:txBody>
                  <a:tcPr marT="91425" marB="91425" marR="91425" marL="91425"/>
                </a:tc>
              </a:tr>
            </a:tbl>
          </a:graphicData>
        </a:graphic>
      </p:graphicFrame>
      <p:sp>
        <p:nvSpPr>
          <p:cNvPr id="84" name="Google Shape;84;p17"/>
          <p:cNvSpPr txBox="1"/>
          <p:nvPr/>
        </p:nvSpPr>
        <p:spPr>
          <a:xfrm>
            <a:off x="311700" y="793225"/>
            <a:ext cx="8351700" cy="114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sz="1800">
                <a:solidFill>
                  <a:schemeClr val="dk2"/>
                </a:solidFill>
              </a:rPr>
              <a:t>After establishing the communication structure, w</a:t>
            </a:r>
            <a:r>
              <a:rPr lang="en" sz="1800">
                <a:solidFill>
                  <a:schemeClr val="dk2"/>
                </a:solidFill>
              </a:rPr>
              <a:t>e created the foundation for our UFC fighter analysis project by defining roles that play to our individual strengths.</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168825"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90" name="Google Shape;90;p18"/>
          <p:cNvSpPr txBox="1"/>
          <p:nvPr>
            <p:ph idx="1" type="body"/>
          </p:nvPr>
        </p:nvSpPr>
        <p:spPr>
          <a:xfrm>
            <a:off x="311700" y="343350"/>
            <a:ext cx="8520600" cy="2792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u="sng"/>
              <a:t>The Dataset:</a:t>
            </a:r>
            <a:endParaRPr u="sng"/>
          </a:p>
          <a:p>
            <a:pPr indent="-342900" lvl="0" marL="457200" rtl="0" algn="l">
              <a:spcBef>
                <a:spcPts val="1200"/>
              </a:spcBef>
              <a:spcAft>
                <a:spcPts val="0"/>
              </a:spcAft>
              <a:buSzPts val="1800"/>
              <a:buChar char="●"/>
            </a:pPr>
            <a:r>
              <a:rPr b="1" lang="en"/>
              <a:t>Source: </a:t>
            </a:r>
            <a:r>
              <a:rPr lang="en"/>
              <a:t>Kaggle dataset containing UFC fighter winners/losers and their stats (weight, height, stance, technique, odds, gender, finish, etc.) </a:t>
            </a:r>
            <a:endParaRPr/>
          </a:p>
          <a:p>
            <a:pPr indent="-342900" lvl="0" marL="457200" rtl="0" algn="l">
              <a:spcBef>
                <a:spcPts val="0"/>
              </a:spcBef>
              <a:spcAft>
                <a:spcPts val="0"/>
              </a:spcAft>
              <a:buSzPts val="1800"/>
              <a:buChar char="●"/>
            </a:pPr>
            <a:r>
              <a:rPr b="1" lang="en"/>
              <a:t>CSV file:</a:t>
            </a:r>
            <a:r>
              <a:rPr lang="en"/>
              <a:t> </a:t>
            </a:r>
            <a:r>
              <a:rPr lang="en"/>
              <a:t>23 columns and 8,990 rows </a:t>
            </a:r>
            <a:endParaRPr/>
          </a:p>
          <a:p>
            <a:pPr indent="-342900" lvl="0" marL="457200" rtl="0" algn="l">
              <a:spcBef>
                <a:spcPts val="0"/>
              </a:spcBef>
              <a:spcAft>
                <a:spcPts val="0"/>
              </a:spcAft>
              <a:buSzPts val="1800"/>
              <a:buChar char="●"/>
            </a:pPr>
            <a:r>
              <a:rPr b="1" lang="en"/>
              <a:t>Model Goal: </a:t>
            </a:r>
            <a:r>
              <a:rPr lang="en"/>
              <a:t>use fighter metrics to predict win or loss (winner_total column)</a:t>
            </a:r>
            <a:endParaRPr/>
          </a:p>
          <a:p>
            <a:pPr indent="0" lvl="0" marL="457200" rtl="0" algn="l">
              <a:spcBef>
                <a:spcPts val="1200"/>
              </a:spcBef>
              <a:spcAft>
                <a:spcPts val="1200"/>
              </a:spcAft>
              <a:buNone/>
            </a:pPr>
            <a:r>
              <a:rPr lang="en"/>
              <a:t> </a:t>
            </a:r>
            <a:endParaRPr/>
          </a:p>
        </p:txBody>
      </p:sp>
      <p:pic>
        <p:nvPicPr>
          <p:cNvPr id="91" name="Google Shape;91;p18"/>
          <p:cNvPicPr preferRelativeResize="0"/>
          <p:nvPr/>
        </p:nvPicPr>
        <p:blipFill>
          <a:blip r:embed="rId3">
            <a:alphaModFix/>
          </a:blip>
          <a:stretch>
            <a:fillRect/>
          </a:stretch>
        </p:blipFill>
        <p:spPr>
          <a:xfrm>
            <a:off x="1136850" y="2430900"/>
            <a:ext cx="6584552" cy="258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168825"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97" name="Google Shape;97;p19"/>
          <p:cNvSpPr txBox="1"/>
          <p:nvPr>
            <p:ph idx="1" type="body"/>
          </p:nvPr>
        </p:nvSpPr>
        <p:spPr>
          <a:xfrm>
            <a:off x="311700" y="495750"/>
            <a:ext cx="8520600" cy="4533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u="sng"/>
              <a:t>Step 1:</a:t>
            </a:r>
            <a:r>
              <a:rPr lang="en" u="sng"/>
              <a:t> Pre-Processing the Model</a:t>
            </a:r>
            <a:endParaRPr u="sng"/>
          </a:p>
          <a:p>
            <a:pPr indent="-304800" lvl="0" marL="457200" rtl="0" algn="l">
              <a:spcBef>
                <a:spcPts val="1200"/>
              </a:spcBef>
              <a:spcAft>
                <a:spcPts val="0"/>
              </a:spcAft>
              <a:buSzPts val="1200"/>
              <a:buChar char="●"/>
            </a:pPr>
            <a:r>
              <a:rPr b="1" lang="en" sz="1200"/>
              <a:t>Data Cleaning</a:t>
            </a:r>
            <a:r>
              <a:rPr lang="en" sz="1200"/>
              <a:t> - dropped unnecessary columns (fighter name, date of match, and location of match), dropped rows with NaN (754 total rows)</a:t>
            </a:r>
            <a:endParaRPr sz="100"/>
          </a:p>
          <a:p>
            <a:pPr indent="-304800" lvl="0" marL="457200" rtl="0" algn="l">
              <a:spcBef>
                <a:spcPts val="0"/>
              </a:spcBef>
              <a:spcAft>
                <a:spcPts val="0"/>
              </a:spcAft>
              <a:buSzPts val="1200"/>
              <a:buChar char="●"/>
            </a:pPr>
            <a:r>
              <a:rPr b="1" lang="en" sz="1200"/>
              <a:t>Data Encoding</a:t>
            </a:r>
            <a:r>
              <a:rPr lang="en" sz="1200"/>
              <a:t> - used OneHotEncoder to encode and read the data into the model</a:t>
            </a:r>
            <a:endParaRPr sz="1200"/>
          </a:p>
          <a:p>
            <a:pPr indent="0" lvl="0" marL="0" rtl="0" algn="l">
              <a:spcBef>
                <a:spcPts val="1200"/>
              </a:spcBef>
              <a:spcAft>
                <a:spcPts val="0"/>
              </a:spcAft>
              <a:buNone/>
            </a:pPr>
            <a:r>
              <a:rPr lang="en" u="sng"/>
              <a:t>Step 2: Feature Engineering and Feature Selection</a:t>
            </a:r>
            <a:endParaRPr sz="1200">
              <a:highlight>
                <a:srgbClr val="FFFFFF"/>
              </a:highlight>
            </a:endParaRPr>
          </a:p>
          <a:p>
            <a:pPr indent="-304800" lvl="0" marL="457200" rtl="0" algn="l">
              <a:spcBef>
                <a:spcPts val="1200"/>
              </a:spcBef>
              <a:spcAft>
                <a:spcPts val="0"/>
              </a:spcAft>
              <a:buSzPts val="1200"/>
              <a:buChar char="●"/>
            </a:pPr>
            <a:r>
              <a:rPr b="1" lang="en" sz="1200"/>
              <a:t>Define and split the data into training and testing sets - </a:t>
            </a:r>
            <a:endParaRPr b="1" sz="1200"/>
          </a:p>
          <a:p>
            <a:pPr indent="-304800" lvl="0" marL="457200" rtl="0" algn="l">
              <a:spcBef>
                <a:spcPts val="0"/>
              </a:spcBef>
              <a:spcAft>
                <a:spcPts val="0"/>
              </a:spcAft>
              <a:buSzPts val="1200"/>
              <a:buChar char="-"/>
            </a:pPr>
            <a:r>
              <a:rPr b="1" lang="en" sz="1200">
                <a:highlight>
                  <a:srgbClr val="FFFFFF"/>
                </a:highlight>
              </a:rPr>
              <a:t>y, </a:t>
            </a:r>
            <a:r>
              <a:rPr lang="en" sz="1200">
                <a:highlight>
                  <a:srgbClr val="FFFFFF"/>
                </a:highlight>
              </a:rPr>
              <a:t>or the target variable indicates whether or not the fighter won the match and </a:t>
            </a:r>
            <a:endParaRPr sz="1200">
              <a:highlight>
                <a:srgbClr val="FFFFFF"/>
              </a:highlight>
            </a:endParaRPr>
          </a:p>
          <a:p>
            <a:pPr indent="-304800" lvl="0" marL="457200" rtl="0" algn="l">
              <a:spcBef>
                <a:spcPts val="0"/>
              </a:spcBef>
              <a:spcAft>
                <a:spcPts val="0"/>
              </a:spcAft>
              <a:buSzPts val="1200"/>
              <a:buChar char="-"/>
            </a:pPr>
            <a:r>
              <a:rPr b="1" lang="en" sz="1200">
                <a:highlight>
                  <a:srgbClr val="FFFFFF"/>
                </a:highlight>
              </a:rPr>
              <a:t>X, </a:t>
            </a:r>
            <a:r>
              <a:rPr lang="en" sz="1200">
                <a:highlight>
                  <a:srgbClr val="FFFFFF"/>
                </a:highlight>
              </a:rPr>
              <a:t>or the independent variables are the metrics that the model uses to predict whether the fighter would win (i.e. gender, class, weight, reach height or odds)</a:t>
            </a:r>
            <a:endParaRPr sz="1200">
              <a:highlight>
                <a:srgbClr val="FFFFFF"/>
              </a:highlight>
            </a:endParaRPr>
          </a:p>
          <a:p>
            <a:pPr indent="0" lvl="0" marL="457200" rtl="0" algn="l">
              <a:spcBef>
                <a:spcPts val="1200"/>
              </a:spcBef>
              <a:spcAft>
                <a:spcPts val="0"/>
              </a:spcAft>
              <a:buNone/>
            </a:pPr>
            <a:r>
              <a:t/>
            </a:r>
            <a:endParaRPr sz="100">
              <a:highlight>
                <a:srgbClr val="FFFFFF"/>
              </a:highlight>
            </a:endParaRPr>
          </a:p>
          <a:p>
            <a:pPr indent="-304800" lvl="0" marL="457200" rtl="0" algn="l">
              <a:spcBef>
                <a:spcPts val="1200"/>
              </a:spcBef>
              <a:spcAft>
                <a:spcPts val="0"/>
              </a:spcAft>
              <a:buSzPts val="1200"/>
              <a:buChar char="●"/>
            </a:pPr>
            <a:r>
              <a:rPr b="1" lang="en" sz="1200">
                <a:highlight>
                  <a:srgbClr val="FFFFFF"/>
                </a:highlight>
              </a:rPr>
              <a:t>Random Forest Model</a:t>
            </a:r>
            <a:r>
              <a:rPr lang="en" sz="1200">
                <a:highlight>
                  <a:srgbClr val="FFFFFF"/>
                </a:highlight>
              </a:rPr>
              <a:t> - </a:t>
            </a:r>
            <a:r>
              <a:rPr lang="en" sz="1050">
                <a:highlight>
                  <a:srgbClr val="FFFFFF"/>
                </a:highlight>
              </a:rPr>
              <a:t>We chose the Random Forest Classification Model. Random Forest is our preferred modeling tool because it:</a:t>
            </a:r>
            <a:endParaRPr sz="1050">
              <a:highlight>
                <a:srgbClr val="FFFFFF"/>
              </a:highlight>
            </a:endParaRPr>
          </a:p>
          <a:p>
            <a:pPr indent="-295275" lvl="0" marL="457200" marR="279400" rtl="0" algn="l">
              <a:lnSpc>
                <a:spcPct val="142857"/>
              </a:lnSpc>
              <a:spcBef>
                <a:spcPts val="0"/>
              </a:spcBef>
              <a:spcAft>
                <a:spcPts val="0"/>
              </a:spcAft>
              <a:buSzPts val="1050"/>
              <a:buChar char="-"/>
            </a:pPr>
            <a:r>
              <a:rPr lang="en" sz="1050">
                <a:highlight>
                  <a:srgbClr val="FFFFFF"/>
                </a:highlight>
              </a:rPr>
              <a:t>Runs efficiently on large data sets</a:t>
            </a:r>
            <a:endParaRPr sz="1050">
              <a:highlight>
                <a:srgbClr val="FFFFFF"/>
              </a:highlight>
            </a:endParaRPr>
          </a:p>
          <a:p>
            <a:pPr indent="-295275" lvl="0" marL="457200" marR="279400" rtl="0" algn="l">
              <a:lnSpc>
                <a:spcPct val="142857"/>
              </a:lnSpc>
              <a:spcBef>
                <a:spcPts val="0"/>
              </a:spcBef>
              <a:spcAft>
                <a:spcPts val="0"/>
              </a:spcAft>
              <a:buSzPts val="1050"/>
              <a:buChar char="-"/>
            </a:pPr>
            <a:r>
              <a:rPr lang="en" sz="1050">
                <a:highlight>
                  <a:srgbClr val="FFFFFF"/>
                </a:highlight>
              </a:rPr>
              <a:t>Works against overfitting</a:t>
            </a:r>
            <a:endParaRPr sz="1050">
              <a:highlight>
                <a:srgbClr val="FFFFFF"/>
              </a:highlight>
            </a:endParaRPr>
          </a:p>
          <a:p>
            <a:pPr indent="-295275" lvl="0" marL="457200" marR="279400" rtl="0" algn="l">
              <a:lnSpc>
                <a:spcPct val="142857"/>
              </a:lnSpc>
              <a:spcBef>
                <a:spcPts val="0"/>
              </a:spcBef>
              <a:spcAft>
                <a:spcPts val="0"/>
              </a:spcAft>
              <a:buSzPts val="1050"/>
              <a:buChar char="-"/>
            </a:pPr>
            <a:r>
              <a:rPr lang="en" sz="1050">
                <a:highlight>
                  <a:srgbClr val="FFFFFF"/>
                </a:highlight>
              </a:rPr>
              <a:t>Can be used to rank input variables</a:t>
            </a:r>
            <a:endParaRPr sz="1050">
              <a:highlight>
                <a:srgbClr val="FFFFFF"/>
              </a:highlight>
            </a:endParaRPr>
          </a:p>
          <a:p>
            <a:pPr indent="0" lvl="0" marL="457200" rtl="0" algn="l">
              <a:spcBef>
                <a:spcPts val="1200"/>
              </a:spcBef>
              <a:spcAft>
                <a:spcPts val="0"/>
              </a:spcAft>
              <a:buNone/>
            </a:pPr>
            <a:r>
              <a:t/>
            </a:r>
            <a:endParaRPr sz="1200">
              <a:solidFill>
                <a:schemeClr val="dk1"/>
              </a:solidFill>
              <a:highlight>
                <a:srgbClr val="FFFFFF"/>
              </a:highlight>
            </a:endParaRPr>
          </a:p>
          <a:p>
            <a:pPr indent="0" lvl="0" marL="0" marR="279400" rtl="0" algn="l">
              <a:lnSpc>
                <a:spcPct val="142857"/>
              </a:lnSpc>
              <a:spcBef>
                <a:spcPts val="2200"/>
              </a:spcBef>
              <a:spcAft>
                <a:spcPts val="0"/>
              </a:spcAft>
              <a:buNone/>
            </a:pPr>
            <a:r>
              <a:t/>
            </a:r>
            <a:endParaRPr sz="1200">
              <a:solidFill>
                <a:schemeClr val="dk1"/>
              </a:solidFill>
              <a:highlight>
                <a:srgbClr val="FFFFFF"/>
              </a:highlight>
            </a:endParaRPr>
          </a:p>
          <a:p>
            <a:pPr indent="0" lvl="0" marL="457200" rtl="0" algn="l">
              <a:spcBef>
                <a:spcPts val="1200"/>
              </a:spcBef>
              <a:spcAft>
                <a:spcPts val="1200"/>
              </a:spcAft>
              <a:buNone/>
            </a:pPr>
            <a:r>
              <a:t/>
            </a:r>
            <a:endParaRPr sz="1200">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168825" y="-12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Model</a:t>
            </a:r>
            <a:endParaRPr/>
          </a:p>
        </p:txBody>
      </p:sp>
      <p:sp>
        <p:nvSpPr>
          <p:cNvPr id="103" name="Google Shape;103;p20"/>
          <p:cNvSpPr txBox="1"/>
          <p:nvPr>
            <p:ph idx="1" type="body"/>
          </p:nvPr>
        </p:nvSpPr>
        <p:spPr>
          <a:xfrm>
            <a:off x="311700" y="343350"/>
            <a:ext cx="8520600" cy="4533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u="sng"/>
              <a:t>Step 3: Model Results</a:t>
            </a:r>
            <a:endParaRPr u="sng"/>
          </a:p>
          <a:p>
            <a:pPr indent="-304800" lvl="0" marL="457200" rtl="0" algn="l">
              <a:spcBef>
                <a:spcPts val="1200"/>
              </a:spcBef>
              <a:spcAft>
                <a:spcPts val="0"/>
              </a:spcAft>
              <a:buSzPts val="1200"/>
              <a:buChar char="●"/>
            </a:pPr>
            <a:r>
              <a:rPr lang="en" sz="1200"/>
              <a:t>We performed an exploratory analysis and established a baseline accuracy score of 64%</a:t>
            </a:r>
            <a:endParaRPr sz="1200"/>
          </a:p>
          <a:p>
            <a:pPr indent="0" lvl="0" marL="457200" rtl="0" algn="l">
              <a:spcBef>
                <a:spcPts val="1200"/>
              </a:spcBef>
              <a:spcAft>
                <a:spcPts val="0"/>
              </a:spcAft>
              <a:buNone/>
            </a:pPr>
            <a:r>
              <a:t/>
            </a:r>
            <a:endParaRPr sz="100"/>
          </a:p>
          <a:p>
            <a:pPr indent="-304800" lvl="0" marL="457200" rtl="0" algn="l">
              <a:spcBef>
                <a:spcPts val="1200"/>
              </a:spcBef>
              <a:spcAft>
                <a:spcPts val="0"/>
              </a:spcAft>
              <a:buSzPts val="1200"/>
              <a:buChar char="●"/>
            </a:pPr>
            <a:r>
              <a:rPr lang="en" sz="1200"/>
              <a:t>We decided to use feature selection to find the best attributes to explain the relationship between a fighter’s characteristics and winning matches </a:t>
            </a:r>
            <a:endParaRPr sz="1200"/>
          </a:p>
          <a:p>
            <a:pPr indent="0" lvl="0" marL="457200" rtl="0" algn="l">
              <a:spcBef>
                <a:spcPts val="1200"/>
              </a:spcBef>
              <a:spcAft>
                <a:spcPts val="0"/>
              </a:spcAft>
              <a:buNone/>
            </a:pPr>
            <a:r>
              <a:t/>
            </a:r>
            <a:endParaRPr sz="100"/>
          </a:p>
          <a:p>
            <a:pPr indent="-304800" lvl="0" marL="457200" rtl="0" algn="l">
              <a:spcBef>
                <a:spcPts val="1200"/>
              </a:spcBef>
              <a:spcAft>
                <a:spcPts val="0"/>
              </a:spcAft>
              <a:buSzPts val="1200"/>
              <a:buChar char="●"/>
            </a:pPr>
            <a:r>
              <a:rPr lang="en" sz="1200"/>
              <a:t>A linear regression model helped us identify which variables were most significant.  </a:t>
            </a:r>
            <a:endParaRPr sz="1200"/>
          </a:p>
          <a:p>
            <a:pPr indent="-304800" lvl="1" marL="914400" rtl="0" algn="l">
              <a:spcBef>
                <a:spcPts val="0"/>
              </a:spcBef>
              <a:spcAft>
                <a:spcPts val="0"/>
              </a:spcAft>
              <a:buSzPts val="1200"/>
              <a:buChar char="○"/>
            </a:pPr>
            <a:r>
              <a:rPr lang="en" sz="1200"/>
              <a:t>This removed the noise in our model but the accuracy didn’t improve - maintained 63% accuracy level</a:t>
            </a:r>
            <a:endParaRPr sz="1200"/>
          </a:p>
          <a:p>
            <a:pPr indent="-304800" lvl="1" marL="914400" rtl="0" algn="l">
              <a:spcBef>
                <a:spcPts val="0"/>
              </a:spcBef>
              <a:spcAft>
                <a:spcPts val="0"/>
              </a:spcAft>
              <a:buSzPts val="1200"/>
              <a:buChar char="○"/>
            </a:pPr>
            <a:r>
              <a:rPr lang="en" sz="1200"/>
              <a:t>We were able to improve the false negatives and positives - making our model more precise</a:t>
            </a:r>
            <a:endParaRPr sz="1200"/>
          </a:p>
          <a:p>
            <a:pPr indent="-304800" lvl="1" marL="914400" rtl="0" algn="l">
              <a:spcBef>
                <a:spcPts val="0"/>
              </a:spcBef>
              <a:spcAft>
                <a:spcPts val="0"/>
              </a:spcAft>
              <a:buSzPts val="1200"/>
              <a:buChar char="○"/>
            </a:pPr>
            <a:r>
              <a:rPr lang="en" sz="1200"/>
              <a:t>However, there wasn’t enough variation in our dataset to determine which UFC fighter would win the match</a:t>
            </a:r>
            <a:endParaRPr sz="1200"/>
          </a:p>
          <a:p>
            <a:pPr indent="0" lvl="0" marL="0" rtl="0" algn="l">
              <a:spcBef>
                <a:spcPts val="1200"/>
              </a:spcBef>
              <a:spcAft>
                <a:spcPts val="0"/>
              </a:spcAft>
              <a:buNone/>
            </a:pPr>
            <a:r>
              <a:t/>
            </a:r>
            <a:endParaRPr sz="1200"/>
          </a:p>
          <a:p>
            <a:pPr indent="0" lvl="0" marL="457200" rtl="0" algn="l">
              <a:spcBef>
                <a:spcPts val="1200"/>
              </a:spcBef>
              <a:spcAft>
                <a:spcPts val="0"/>
              </a:spcAft>
              <a:buNone/>
            </a:pPr>
            <a:r>
              <a:t/>
            </a:r>
            <a:endParaRPr sz="1200">
              <a:solidFill>
                <a:schemeClr val="dk1"/>
              </a:solidFill>
              <a:highlight>
                <a:srgbClr val="FFFFFF"/>
              </a:highlight>
            </a:endParaRPr>
          </a:p>
          <a:p>
            <a:pPr indent="0" lvl="0" marL="0" marR="279400" rtl="0" algn="l">
              <a:lnSpc>
                <a:spcPct val="142857"/>
              </a:lnSpc>
              <a:spcBef>
                <a:spcPts val="2200"/>
              </a:spcBef>
              <a:spcAft>
                <a:spcPts val="0"/>
              </a:spcAft>
              <a:buNone/>
            </a:pPr>
            <a:r>
              <a:t/>
            </a:r>
            <a:endParaRPr sz="1200">
              <a:solidFill>
                <a:schemeClr val="dk1"/>
              </a:solidFill>
              <a:highlight>
                <a:srgbClr val="FFFFFF"/>
              </a:highlight>
            </a:endParaRPr>
          </a:p>
          <a:p>
            <a:pPr indent="0" lvl="0" marL="457200" rtl="0" algn="l">
              <a:spcBef>
                <a:spcPts val="1200"/>
              </a:spcBef>
              <a:spcAft>
                <a:spcPts val="1200"/>
              </a:spcAft>
              <a:buNone/>
            </a:pPr>
            <a:r>
              <a:t/>
            </a:r>
            <a:endParaRPr sz="1200">
              <a:solidFill>
                <a:schemeClr val="dk1"/>
              </a:solidFill>
              <a:highlight>
                <a:srgbClr val="FFFFFF"/>
              </a:highlight>
            </a:endParaRPr>
          </a:p>
        </p:txBody>
      </p:sp>
      <p:pic>
        <p:nvPicPr>
          <p:cNvPr id="104" name="Google Shape;104;p20"/>
          <p:cNvPicPr preferRelativeResize="0"/>
          <p:nvPr/>
        </p:nvPicPr>
        <p:blipFill>
          <a:blip r:embed="rId3">
            <a:alphaModFix/>
          </a:blip>
          <a:stretch>
            <a:fillRect/>
          </a:stretch>
        </p:blipFill>
        <p:spPr>
          <a:xfrm>
            <a:off x="2421632" y="3334325"/>
            <a:ext cx="4014974" cy="15429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Relationship</a:t>
            </a:r>
            <a:endParaRPr/>
          </a:p>
          <a:p>
            <a:pPr indent="0" lvl="0" marL="0" rtl="0" algn="l">
              <a:spcBef>
                <a:spcPts val="0"/>
              </a:spcBef>
              <a:spcAft>
                <a:spcPts val="0"/>
              </a:spcAft>
              <a:buNone/>
            </a:pPr>
            <a:r>
              <a:rPr lang="en"/>
              <a:t>Diagram (ERD) </a:t>
            </a:r>
            <a:endParaRPr/>
          </a:p>
        </p:txBody>
      </p:sp>
      <p:sp>
        <p:nvSpPr>
          <p:cNvPr id="110" name="Google Shape;110;p21"/>
          <p:cNvSpPr txBox="1"/>
          <p:nvPr>
            <p:ph idx="1" type="body"/>
          </p:nvPr>
        </p:nvSpPr>
        <p:spPr>
          <a:xfrm>
            <a:off x="311700" y="1017725"/>
            <a:ext cx="3450000" cy="33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rPr lang="en"/>
              <a:t>Entity Relationship Diagram. First we created a Entity Relationship Diagram and </a:t>
            </a:r>
            <a:r>
              <a:rPr lang="en"/>
              <a:t>includes two tables, UFC Dataset and Mastertable_Text, and is joined using Match ID.</a:t>
            </a:r>
            <a:endParaRPr/>
          </a:p>
        </p:txBody>
      </p:sp>
      <p:pic>
        <p:nvPicPr>
          <p:cNvPr id="111" name="Google Shape;111;p21"/>
          <p:cNvPicPr preferRelativeResize="0"/>
          <p:nvPr/>
        </p:nvPicPr>
        <p:blipFill>
          <a:blip r:embed="rId3">
            <a:alphaModFix/>
          </a:blip>
          <a:stretch>
            <a:fillRect/>
          </a:stretch>
        </p:blipFill>
        <p:spPr>
          <a:xfrm>
            <a:off x="3631550" y="0"/>
            <a:ext cx="551245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